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60" r:id="rId3"/>
    <p:sldId id="276" r:id="rId4"/>
    <p:sldId id="277" r:id="rId5"/>
    <p:sldId id="287" r:id="rId6"/>
    <p:sldId id="262" r:id="rId7"/>
    <p:sldId id="355" r:id="rId8"/>
    <p:sldId id="273" r:id="rId9"/>
    <p:sldId id="259" r:id="rId10"/>
    <p:sldId id="295" r:id="rId11"/>
    <p:sldId id="296" r:id="rId12"/>
    <p:sldId id="297" r:id="rId13"/>
    <p:sldId id="301" r:id="rId14"/>
    <p:sldId id="353" r:id="rId15"/>
    <p:sldId id="302" r:id="rId16"/>
    <p:sldId id="311" r:id="rId17"/>
    <p:sldId id="313" r:id="rId18"/>
    <p:sldId id="315" r:id="rId19"/>
    <p:sldId id="316" r:id="rId20"/>
    <p:sldId id="317" r:id="rId21"/>
    <p:sldId id="303" r:id="rId22"/>
    <p:sldId id="304" r:id="rId23"/>
    <p:sldId id="305" r:id="rId24"/>
    <p:sldId id="281" r:id="rId25"/>
    <p:sldId id="342" r:id="rId26"/>
    <p:sldId id="337" r:id="rId27"/>
    <p:sldId id="336" r:id="rId28"/>
    <p:sldId id="339" r:id="rId29"/>
    <p:sldId id="334" r:id="rId30"/>
    <p:sldId id="343" r:id="rId31"/>
    <p:sldId id="299" r:id="rId32"/>
    <p:sldId id="306" r:id="rId33"/>
    <p:sldId id="354" r:id="rId34"/>
    <p:sldId id="308" r:id="rId35"/>
    <p:sldId id="321" r:id="rId36"/>
    <p:sldId id="320" r:id="rId37"/>
    <p:sldId id="309" r:id="rId38"/>
    <p:sldId id="319" r:id="rId39"/>
    <p:sldId id="318" r:id="rId40"/>
    <p:sldId id="310" r:id="rId41"/>
    <p:sldId id="326" r:id="rId42"/>
    <p:sldId id="261" r:id="rId43"/>
    <p:sldId id="327" r:id="rId44"/>
    <p:sldId id="272" r:id="rId45"/>
    <p:sldId id="328" r:id="rId46"/>
    <p:sldId id="347" r:id="rId47"/>
    <p:sldId id="352" r:id="rId48"/>
    <p:sldId id="350" r:id="rId49"/>
    <p:sldId id="329" r:id="rId50"/>
    <p:sldId id="349" r:id="rId51"/>
    <p:sldId id="348" r:id="rId52"/>
    <p:sldId id="346" r:id="rId53"/>
    <p:sldId id="351" r:id="rId54"/>
    <p:sldId id="358" r:id="rId55"/>
    <p:sldId id="359" r:id="rId56"/>
    <p:sldId id="300" r:id="rId57"/>
    <p:sldId id="324" r:id="rId58"/>
    <p:sldId id="323" r:id="rId59"/>
    <p:sldId id="325" r:id="rId60"/>
    <p:sldId id="322" r:id="rId61"/>
    <p:sldId id="333" r:id="rId62"/>
    <p:sldId id="335" r:id="rId63"/>
    <p:sldId id="356" r:id="rId64"/>
    <p:sldId id="285" r:id="rId65"/>
    <p:sldId id="357" r:id="rId66"/>
    <p:sldId id="257" r:id="rId67"/>
    <p:sldId id="278" r:id="rId68"/>
    <p:sldId id="288" r:id="rId69"/>
    <p:sldId id="291" r:id="rId70"/>
    <p:sldId id="292"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ambria Math" panose="02040503050406030204" pitchFamily="18" charset="0"/>
      <p:regular r:id="rId77"/>
    </p:embeddedFont>
    <p:embeddedFont>
      <p:font typeface="Oswald" panose="00000500000000000000" pitchFamily="2" charset="0"/>
      <p:regular r:id="rId78"/>
      <p:bold r:id="rId79"/>
    </p:embeddedFont>
    <p:embeddedFont>
      <p:font typeface="Source Sans Pro" panose="020B050303040302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276"/>
            <p14:sldId id="277"/>
            <p14:sldId id="287"/>
            <p14:sldId id="262"/>
            <p14:sldId id="355"/>
            <p14:sldId id="273"/>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2"/>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22"/>
          </p14:sldIdLst>
        </p14:section>
        <p14:section name="Conclusion" id="{342EA692-820F-4C7E-802A-E9C290F8D88F}">
          <p14:sldIdLst>
            <p14:sldId id="333"/>
            <p14:sldId id="335"/>
            <p14:sldId id="356"/>
            <p14:sldId id="285"/>
            <p14:sldId id="357"/>
            <p14:sldId id="257"/>
            <p14:sldId id="278"/>
            <p14:sldId id="28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a:t>
            </a:r>
            <a:r>
              <a:rPr lang="en-IN" b="0">
                <a:effectLst/>
              </a:rPr>
              <a:t>OLS(Band) </a:t>
            </a:r>
            <a:r>
              <a:rPr lang="en-IN" b="0" dirty="0">
                <a:effectLst/>
              </a:rPr>
              <a:t>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60"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11.png"/><Relationship Id="rId4" Type="http://schemas.microsoft.com/office/2014/relationships/chartEx" Target="../charts/chartEx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14/relationships/chartEx" Target="../charts/chartEx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1.png"/><Relationship Id="rId3" Type="http://schemas.openxmlformats.org/officeDocument/2006/relationships/slide" Target="slide26.xml"/><Relationship Id="rId7" Type="http://schemas.openxmlformats.org/officeDocument/2006/relationships/image" Target="../media/image91.png"/><Relationship Id="rId12" Type="http://schemas.openxmlformats.org/officeDocument/2006/relationships/slide" Target="slide29.xml"/><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slide" Target="slide27.xml"/><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2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4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30.png"/></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10.xml"/><Relationship Id="rId4" Type="http://schemas.openxmlformats.org/officeDocument/2006/relationships/image" Target="../media/image280.png"/></Relationships>
</file>

<file path=ppt/slides/_rels/slide49.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p:txBody>
          <a:bodyPr/>
          <a:lstStyle/>
          <a:p>
            <a:pPr marL="0" indent="0">
              <a:buNone/>
            </a:pPr>
            <a:r>
              <a:rPr lang="en-US" altLang="en-US" sz="2100">
                <a:cs typeface="Arial" panose="020B0604020202020204" pitchFamily="34" charset="0"/>
              </a:rPr>
              <a:t>Again,</a:t>
            </a:r>
            <a:r>
              <a:rPr lang="en-US" altLang="en-US" sz="2100" b="1">
                <a:cs typeface="Arial" panose="020B0604020202020204" pitchFamily="34" charset="0"/>
              </a:rPr>
              <a:t> estimates for the </a:t>
            </a:r>
            <a:r>
              <a:rPr lang="en-US" altLang="en-US" sz="2100" b="1" i="1">
                <a:cs typeface="Arial" panose="020B0604020202020204" pitchFamily="34" charset="0"/>
              </a:rPr>
              <a:t>multiple</a:t>
            </a:r>
            <a:r>
              <a:rPr lang="en-US" altLang="en-US" sz="2100" b="1">
                <a:cs typeface="Arial" panose="020B0604020202020204" pitchFamily="34" charset="0"/>
              </a:rPr>
              <a:t> slope coefficients</a:t>
            </a:r>
            <a:r>
              <a:rPr lang="en-US" altLang="en-US" sz="2100">
                <a:cs typeface="Arial" panose="020B0604020202020204" pitchFamily="34" charset="0"/>
              </a:rPr>
              <a:t> are derived by minimizing ∑residuals</a:t>
            </a:r>
            <a:r>
              <a:rPr lang="en-US" altLang="en-US" sz="2100" baseline="30000">
                <a:cs typeface="Arial" panose="020B0604020202020204" pitchFamily="34" charset="0"/>
              </a:rPr>
              <a:t>2</a:t>
            </a:r>
            <a:r>
              <a:rPr lang="en-US" altLang="en-US" sz="2100">
                <a:cs typeface="Arial" panose="020B0604020202020204" pitchFamily="34" charset="0"/>
              </a:rPr>
              <a:t> to derive this multiple regression model:</a:t>
            </a:r>
          </a:p>
        </p:txBody>
      </p:sp>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3</a:t>
            </a:fld>
            <a:endParaRPr lang="en-US" altLang="en-US"/>
          </a:p>
        </p:txBody>
      </p:sp>
      <p:pic>
        <p:nvPicPr>
          <p:cNvPr id="2050" name="Picture 2">
            <a:extLst>
              <a:ext uri="{FF2B5EF4-FFF2-40B4-BE49-F238E27FC236}">
                <a16:creationId xmlns:a16="http://schemas.microsoft.com/office/drawing/2014/main" id="{F912FAA2-3CB1-4806-A237-E1E7B028D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25" y="2717980"/>
            <a:ext cx="5000625"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136032770"/>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1</a:t>
            </a:r>
            <a:r>
              <a:rPr lang="en-US" altLang="en-US" sz="2100" dirty="0"/>
              <a:t>) predicts the change in Y per unit X</a:t>
            </a:r>
            <a:r>
              <a:rPr lang="en-US" altLang="en-US" sz="2100" baseline="-25000" dirty="0"/>
              <a:t>1</a:t>
            </a:r>
            <a:r>
              <a:rPr lang="en-US" altLang="en-US" sz="2100" dirty="0"/>
              <a:t> holding X</a:t>
            </a:r>
            <a:r>
              <a:rPr lang="en-US" altLang="en-US" sz="2100" baseline="-25000" dirty="0"/>
              <a:t>2</a:t>
            </a:r>
            <a:r>
              <a:rPr lang="en-US" altLang="en-US" sz="2100" dirty="0"/>
              <a:t> constant</a:t>
            </a:r>
          </a:p>
          <a:p>
            <a:pPr marL="400050" indent="-400050">
              <a:lnSpc>
                <a:spcPct val="80000"/>
              </a:lnSpc>
            </a:pPr>
            <a:r>
              <a:rPr lang="en-US" altLang="en-US" sz="2100" dirty="0"/>
              <a:t>The slope for variable X</a:t>
            </a:r>
            <a:r>
              <a:rPr lang="en-US" altLang="en-US" sz="2100" baseline="-25000" dirty="0"/>
              <a:t>2</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2</a:t>
            </a:r>
            <a:r>
              <a:rPr lang="en-US" altLang="en-US" sz="2100" dirty="0"/>
              <a:t>) predicts the change in Y per unit X</a:t>
            </a:r>
            <a:r>
              <a:rPr lang="en-US" altLang="en-US" sz="2100" baseline="-25000" dirty="0"/>
              <a:t>2</a:t>
            </a:r>
            <a:r>
              <a:rPr lang="en-US" altLang="en-US" sz="2100" dirty="0"/>
              <a:t> holding X</a:t>
            </a:r>
            <a:r>
              <a:rPr lang="en-US" altLang="en-US" sz="2100" baseline="-25000" dirty="0"/>
              <a:t>1</a:t>
            </a:r>
            <a:r>
              <a:rPr lang="en-US" altLang="en-US" sz="2100" dirty="0"/>
              <a:t> constant</a:t>
            </a:r>
          </a:p>
        </p:txBody>
      </p:sp>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4</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Before moving to linear regression it must be ensured that the dependent variable is normal</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45</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C2554A-2851-416B-A2CC-9BBB49C591DF}"/>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C27A38C6-850E-42E8-A355-AE1A367ED0E9}"/>
                  </a:ext>
                </a:extLst>
              </p:cNvPr>
              <p:cNvSpPr>
                <a:spLocks noGrp="1"/>
              </p:cNvSpPr>
              <p:nvPr>
                <p:ph type="body" idx="2"/>
              </p:nvPr>
            </p:nvSpPr>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US" b="0" i="1" smtClean="0">
                                  <a:latin typeface="Cambria Math" panose="02040503050406030204" pitchFamily="18" charset="0"/>
                                </a:rPr>
                                <m:t>𝑓</m:t>
                              </m:r>
                              <m:r>
                                <a:rPr lang="en-US" b="0" i="1" smtClean="0">
                                  <a:latin typeface="Cambria Math" panose="02040503050406030204" pitchFamily="18" charset="0"/>
                                </a:rPr>
                                <m:t>(</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2</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f>
                        <m:fPr>
                          <m:ctrlPr>
                            <a:rPr lang="en-IN" i="1" smtClean="0">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i="1">
                                  <a:latin typeface="Cambria Math" panose="02040503050406030204" pitchFamily="18" charset="0"/>
                                </a:rPr>
                                <m:t>2</m:t>
                              </m:r>
                            </m:sub>
                          </m:sSub>
                        </m:num>
                        <m:den>
                          <m:sSup>
                            <m:sSupPr>
                              <m:ctrlPr>
                                <a:rPr lang="en-IN" i="1" smtClean="0">
                                  <a:latin typeface="Cambria Math" panose="02040503050406030204" pitchFamily="18" charset="0"/>
                                </a:rPr>
                              </m:ctrlPr>
                            </m:sSupPr>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e>
                            <m:sup>
                              <m:r>
                                <a:rPr lang="en-US" b="0" i="1" smtClean="0">
                                  <a:latin typeface="Cambria Math" panose="02040503050406030204" pitchFamily="18" charset="0"/>
                                </a:rPr>
                                <m:t>𝜆</m:t>
                              </m:r>
                              <m:r>
                                <a:rPr lang="en-US" b="0" i="1" smtClean="0">
                                  <a:latin typeface="Cambria Math" panose="02040503050406030204" pitchFamily="18" charset="0"/>
                                </a:rPr>
                                <m:t>−1</m:t>
                              </m:r>
                            </m:sup>
                          </m:sSup>
                        </m:den>
                      </m:f>
                    </m:oMath>
                  </m:oMathPara>
                </a14:m>
                <a:endParaRPr lang="en-IN" i="1" dirty="0">
                  <a:latin typeface="+mn-lt"/>
                </a:endParaRPr>
              </a:p>
            </p:txBody>
          </p:sp>
        </mc:Choice>
        <mc:Fallback xmlns="">
          <p:sp>
            <p:nvSpPr>
              <p:cNvPr id="5" name="Text Placeholder 4">
                <a:extLst>
                  <a:ext uri="{FF2B5EF4-FFF2-40B4-BE49-F238E27FC236}">
                    <a16:creationId xmlns:a16="http://schemas.microsoft.com/office/drawing/2014/main" id="{C27A38C6-850E-42E8-A355-AE1A367ED0E9}"/>
                  </a:ext>
                </a:extLst>
              </p:cNvPr>
              <p:cNvSpPr>
                <a:spLocks noGrp="1" noRot="1" noChangeAspect="1" noMove="1" noResize="1" noEditPoints="1" noAdjustHandles="1" noChangeArrowheads="1" noChangeShapeType="1" noTextEdit="1"/>
              </p:cNvSpPr>
              <p:nvPr>
                <p:ph type="body" idx="2"/>
              </p:nvPr>
            </p:nvSpPr>
            <p:spPr>
              <a:blipFill>
                <a:blip r:embed="rId2"/>
                <a:stretch>
                  <a:fillRect/>
                </a:stretch>
              </a:blipFill>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5515A8BB-131F-4816-8E07-7C30A890E2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mc:AlternateContent xmlns:mc="http://schemas.openxmlformats.org/markup-compatibility/2006" xmlns:a14="http://schemas.microsoft.com/office/drawing/2010/main">
        <mc:Choice Requires="a14">
          <p:sp>
            <p:nvSpPr>
              <p:cNvPr id="6" name="Text Placeholder 4">
                <a:extLst>
                  <a:ext uri="{FF2B5EF4-FFF2-40B4-BE49-F238E27FC236}">
                    <a16:creationId xmlns:a16="http://schemas.microsoft.com/office/drawing/2014/main" id="{086457D6-CC55-4A07-8FAD-B7C91A8C0416}"/>
                  </a:ext>
                </a:extLst>
              </p:cNvPr>
              <p:cNvSpPr>
                <a:spLocks noGrp="1"/>
              </p:cNvSpPr>
              <p:nvPr>
                <p:ph type="body" idx="1"/>
              </p:nvPr>
            </p:nvSpPr>
            <p:spPr>
              <a:xfrm>
                <a:off x="1131888" y="1552575"/>
                <a:ext cx="3340100" cy="2665413"/>
              </a:xfrm>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func>
                            <m:funcPr>
                              <m:ctrlPr>
                                <a:rPr lang="en-IN" i="1">
                                  <a:latin typeface="Cambria Math" panose="02040503050406030204" pitchFamily="18" charset="0"/>
                                </a:rPr>
                              </m:ctrlPr>
                            </m:funcPr>
                            <m:fName>
                              <m:r>
                                <a:rPr lang="en-IN" i="1">
                                  <a:latin typeface="Cambria Math" panose="02040503050406030204" pitchFamily="18" charset="0"/>
                                </a:rPr>
                                <m:t>𝑙𝑛</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e>
                          </m:func>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oMath>
                  </m:oMathPara>
                </a14:m>
                <a:endParaRPr lang="en-US" i="1"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2</m:t>
                              </m:r>
                            </m:sub>
                          </m:sSub>
                        </m:num>
                        <m:den>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m:t>
                              </m:r>
                              <m:r>
                                <a:rPr lang="en-US" b="0" i="1" smtClean="0">
                                  <a:latin typeface="Cambria Math" panose="02040503050406030204" pitchFamily="18" charset="0"/>
                                </a:rPr>
                                <m:t>1</m:t>
                              </m:r>
                            </m:sub>
                          </m:sSub>
                        </m:den>
                      </m:f>
                      <m:r>
                        <a:rPr lang="en-IN" i="1">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m:t>
                          </m:r>
                          <m:r>
                            <a:rPr lang="en-US" b="0" i="1" smtClean="0">
                              <a:latin typeface="Cambria Math" panose="02040503050406030204" pitchFamily="18" charset="0"/>
                            </a:rPr>
                            <m:t>1</m:t>
                          </m:r>
                        </m:sub>
                      </m:sSub>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US" b="0" i="1" smtClean="0">
                              <a:latin typeface="Cambria Math" panose="02040503050406030204" pitchFamily="18" charset="0"/>
                            </a:rPr>
                            <m:t>1</m:t>
                          </m:r>
                        </m:sub>
                      </m:sSub>
                    </m:oMath>
                  </m:oMathPara>
                </a14:m>
                <a:endParaRPr lang="en-IN" i="1" dirty="0">
                  <a:latin typeface="+mn-lt"/>
                </a:endParaRPr>
              </a:p>
            </p:txBody>
          </p:sp>
        </mc:Choice>
        <mc:Fallback xmlns="">
          <p:sp>
            <p:nvSpPr>
              <p:cNvPr id="6" name="Text Placeholder 4">
                <a:extLst>
                  <a:ext uri="{FF2B5EF4-FFF2-40B4-BE49-F238E27FC236}">
                    <a16:creationId xmlns:a16="http://schemas.microsoft.com/office/drawing/2014/main" id="{086457D6-CC55-4A07-8FAD-B7C91A8C0416}"/>
                  </a:ext>
                </a:extLst>
              </p:cNvPr>
              <p:cNvSpPr>
                <a:spLocks noGrp="1" noRot="1" noChangeAspect="1" noMove="1" noResize="1" noEditPoints="1" noAdjustHandles="1" noChangeArrowheads="1" noChangeShapeType="1" noTextEdit="1"/>
              </p:cNvSpPr>
              <p:nvPr>
                <p:ph type="body" idx="1"/>
              </p:nvPr>
            </p:nvSpPr>
            <p:spPr>
              <a:xfrm>
                <a:off x="1131888" y="1552575"/>
                <a:ext cx="3340100" cy="2665413"/>
              </a:xfr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98844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970EFFEF-3038-466B-A3FE-71C566C2A679}"/>
              </a:ext>
            </a:extLst>
          </p:cNvPr>
          <p:cNvSpPr>
            <a:spLocks noGrp="1"/>
          </p:cNvSpPr>
          <p:nvPr>
            <p:ph type="dt" sz="half" idx="10"/>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Basic Biostat</a:t>
            </a:r>
          </a:p>
        </p:txBody>
      </p:sp>
      <p:sp>
        <p:nvSpPr>
          <p:cNvPr id="6" name="Footer Placeholder 3">
            <a:extLst>
              <a:ext uri="{FF2B5EF4-FFF2-40B4-BE49-F238E27FC236}">
                <a16:creationId xmlns:a16="http://schemas.microsoft.com/office/drawing/2014/main" id="{7C2FB3E0-96CE-4892-B210-C85903238A20}"/>
              </a:ext>
            </a:extLst>
          </p:cNvPr>
          <p:cNvSpPr>
            <a:spLocks noGrp="1"/>
          </p:cNvSpPr>
          <p:nvPr>
            <p:ph type="ftr" sz="quarter" idx="11"/>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15: Multiple Linear Regression</a:t>
            </a:r>
          </a:p>
        </p:txBody>
      </p:sp>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5</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dirty="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a:t>A multiple regression model with </a:t>
            </a:r>
            <a:r>
              <a:rPr lang="en-US" altLang="en-US" sz="2100" i="1"/>
              <a:t>k</a:t>
            </a:r>
            <a:r>
              <a:rPr lang="en-US" altLang="en-US" sz="210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a:extLst>
              <a:ext uri="{FF2B5EF4-FFF2-40B4-BE49-F238E27FC236}">
                <a16:creationId xmlns:a16="http://schemas.microsoft.com/office/drawing/2014/main" id="{7F46376A-A37D-41B6-B6B2-B755EE29FD26}"/>
              </a:ext>
            </a:extLst>
          </p:cNvPr>
          <p:cNvGrpSpPr/>
          <p:nvPr/>
        </p:nvGrpSpPr>
        <p:grpSpPr>
          <a:xfrm>
            <a:off x="2281300" y="3566579"/>
            <a:ext cx="1923924" cy="453993"/>
            <a:chOff x="1099570" y="3736711"/>
            <a:chExt cx="1923924" cy="453993"/>
          </a:xfrm>
        </p:grpSpPr>
        <p:pic>
          <p:nvPicPr>
            <p:cNvPr id="13" name="Picture 2">
              <a:extLst>
                <a:ext uri="{FF2B5EF4-FFF2-40B4-BE49-F238E27FC236}">
                  <a16:creationId xmlns:a16="http://schemas.microsoft.com/office/drawing/2014/main" id="{66A19B8A-6F9A-41F1-B34D-89954D46BF1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87238" y1="54717" x2="87238" y2="54717"/>
                          <a14:foregroundMark x1="84762" y1="79245" x2="83810" y2="77358"/>
                          <a14:foregroundMark x1="81714" y1="71698" x2="84381" y2="72642"/>
                          <a14:foregroundMark x1="80952" y1="70755" x2="84571" y2="75472"/>
                          <a14:foregroundMark x1="80952" y1="71698" x2="84381" y2="77358"/>
                          <a14:foregroundMark x1="84381" y1="83962" x2="84952" y2="81132"/>
                          <a14:foregroundMark x1="83619" y1="63208" x2="84762" y2="80189"/>
                          <a14:foregroundMark x1="81524" y1="81132" x2="82667" y2="80189"/>
                        </a14:backgroundRemoval>
                      </a14:imgEffect>
                    </a14:imgLayer>
                  </a14:imgProps>
                </a:ext>
                <a:ext uri="{28A0092B-C50C-407E-A947-70E740481C1C}">
                  <a14:useLocalDpi xmlns:a14="http://schemas.microsoft.com/office/drawing/2010/main" val="0"/>
                </a:ext>
              </a:extLst>
            </a:blip>
            <a:srcRect l="80911" t="60667" r="14270"/>
            <a:stretch/>
          </p:blipFill>
          <p:spPr bwMode="auto">
            <a:xfrm>
              <a:off x="1099570" y="3793576"/>
              <a:ext cx="241005" cy="397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E042914-D08C-4A2E-855E-7700D36FE2A3}"/>
                </a:ext>
              </a:extLst>
            </p:cNvPr>
            <p:cNvPicPr>
              <a:picLocks noChangeAspect="1"/>
            </p:cNvPicPr>
            <p:nvPr/>
          </p:nvPicPr>
          <p:blipFill>
            <a:blip r:embed="rId5"/>
            <a:stretch>
              <a:fillRect/>
            </a:stretch>
          </p:blipFill>
          <p:spPr>
            <a:xfrm>
              <a:off x="1299387" y="3736711"/>
              <a:ext cx="1724107" cy="42031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srcRect t="2832" b="2832"/>
          <a:stretch/>
        </p:blipFill>
        <p:spPr>
          <a:xfrm>
            <a:off x="0" y="14175"/>
            <a:ext cx="9144000" cy="4386081"/>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75850" y="154017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69</a:t>
            </a:fld>
            <a:endParaRPr dirty="0">
              <a:solidFill>
                <a:srgbClr val="00CE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or Cook's D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1005</TotalTime>
  <Words>1812</Words>
  <Application>Microsoft Office PowerPoint</Application>
  <PresentationFormat>On-screen Show (16:9)</PresentationFormat>
  <Paragraphs>419</Paragraphs>
  <Slides>70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Oswald</vt:lpstr>
      <vt:lpstr>Source Sans Pro</vt:lpstr>
      <vt:lpstr>Calibri</vt:lpstr>
      <vt:lpstr>Cambria Math</vt:lpstr>
      <vt:lpstr>Arial</vt:lpstr>
      <vt:lpstr>Quince template</vt:lpstr>
      <vt:lpstr>Energy Economy</vt:lpstr>
      <vt:lpstr>PowerPoint Presentation</vt:lpstr>
      <vt:lpstr>Multiple Regression Model</vt:lpstr>
      <vt:lpstr>Multiple Regression Model</vt:lpstr>
      <vt:lpstr>Multiple Regression Model</vt:lpstr>
      <vt:lpstr>Categorical Explanatory Variables in Regression Models</vt:lpstr>
      <vt:lpstr>Dummy Variables, More than two levels</vt:lpstr>
      <vt:lpstr>IMPORTANT CONCEPTS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Partial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Conclusion</vt:lpstr>
      <vt:lpstr>PowerPoint Presentation</vt:lpstr>
      <vt:lpstr>LIMITATIONS</vt:lpstr>
      <vt:lpstr>SWOT ANALYSIS</vt:lpstr>
      <vt:lpstr>References</vt:lpstr>
      <vt:lpstr>Acknowledgements</vt:lpstr>
      <vt:lpstr>THANKS!</vt:lpstr>
      <vt:lpstr>TEAM PRESENTATION</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30</cp:revision>
  <dcterms:modified xsi:type="dcterms:W3CDTF">2021-12-06T14:28:53Z</dcterms:modified>
</cp:coreProperties>
</file>